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9" r:id="rId6"/>
    <p:sldId id="261" r:id="rId7"/>
    <p:sldId id="258" r:id="rId8"/>
    <p:sldId id="279" r:id="rId9"/>
    <p:sldId id="278" r:id="rId10"/>
    <p:sldId id="271" r:id="rId11"/>
    <p:sldId id="274" r:id="rId12"/>
    <p:sldId id="281" r:id="rId13"/>
    <p:sldId id="280" r:id="rId14"/>
    <p:sldId id="272" r:id="rId15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7CDB"/>
    <a:srgbClr val="D1752E"/>
    <a:srgbClr val="9950BE"/>
    <a:srgbClr val="E35A5A"/>
    <a:srgbClr val="FCB42E"/>
    <a:srgbClr val="00A499"/>
    <a:srgbClr val="43B02A"/>
    <a:srgbClr val="C4D600"/>
    <a:srgbClr val="5D6163"/>
    <a:srgbClr val="9951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B0C223-620B-48A4-AB13-3FFBA58CC05B}" v="24" dt="2024-03-27T14:54:51.6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4660"/>
  </p:normalViewPr>
  <p:slideViewPr>
    <p:cSldViewPr snapToGrid="0" showGuides="1">
      <p:cViewPr varScale="1">
        <p:scale>
          <a:sx n="157" d="100"/>
          <a:sy n="157" d="100"/>
        </p:scale>
        <p:origin x="68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jpeg>
</file>

<file path=ppt/media/image12.png>
</file>

<file path=ppt/media/image13.sv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 descr="Niño usando laptop en la mesa&#10;&#10;Descripción generada automáticamente">
            <a:extLst>
              <a:ext uri="{FF2B5EF4-FFF2-40B4-BE49-F238E27FC236}">
                <a16:creationId xmlns:a16="http://schemas.microsoft.com/office/drawing/2014/main" id="{84BCA2DD-66B7-974C-19AD-8DCDD9C17E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890" y="1390649"/>
            <a:ext cx="2618439" cy="4108349"/>
          </a:xfrm>
          <a:prstGeom prst="rect">
            <a:avLst/>
          </a:prstGeom>
        </p:spPr>
      </p:pic>
      <p:pic>
        <p:nvPicPr>
          <p:cNvPr id="16" name="Imagen 15" descr="Un hombre en frente de laptop&#10;&#10;Descripción generada automáticamente con confianza media">
            <a:extLst>
              <a:ext uri="{FF2B5EF4-FFF2-40B4-BE49-F238E27FC236}">
                <a16:creationId xmlns:a16="http://schemas.microsoft.com/office/drawing/2014/main" id="{D9737ACC-A81F-BA15-9D17-10FD4D9A0C0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452" y="3029300"/>
            <a:ext cx="4054693" cy="2466974"/>
          </a:xfrm>
          <a:prstGeom prst="rect">
            <a:avLst/>
          </a:prstGeom>
        </p:spPr>
      </p:pic>
      <p:pic>
        <p:nvPicPr>
          <p:cNvPr id="18" name="Imagen 17" descr="Laptop encendida sobre una mesa&#10;&#10;Descripción generada automáticamente">
            <a:extLst>
              <a:ext uri="{FF2B5EF4-FFF2-40B4-BE49-F238E27FC236}">
                <a16:creationId xmlns:a16="http://schemas.microsoft.com/office/drawing/2014/main" id="{6D96390B-A749-248B-CED8-962E2217127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452" y="346100"/>
            <a:ext cx="4054693" cy="2473300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22ED30C6-A6F1-7907-63E6-64B729EAA2B6}"/>
              </a:ext>
            </a:extLst>
          </p:cNvPr>
          <p:cNvSpPr/>
          <p:nvPr userDrawn="1"/>
        </p:nvSpPr>
        <p:spPr>
          <a:xfrm>
            <a:off x="481398" y="5839174"/>
            <a:ext cx="23461" cy="692943"/>
          </a:xfrm>
          <a:prstGeom prst="rect">
            <a:avLst/>
          </a:prstGeom>
          <a:solidFill>
            <a:srgbClr val="FCB4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0ADA7BC0-3EDA-3396-BF68-56BE7741CF4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04399" y="339724"/>
            <a:ext cx="1908000" cy="75937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722CBC9-567A-5D8C-FEA1-6FECA07E27F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5" r="34329"/>
          <a:stretch/>
        </p:blipFill>
        <p:spPr bwMode="auto">
          <a:xfrm>
            <a:off x="515670" y="346100"/>
            <a:ext cx="4054693" cy="5150174"/>
          </a:xfrm>
          <a:prstGeom prst="roundRect">
            <a:avLst>
              <a:gd name="adj" fmla="val 8419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046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472A6F-A358-089C-93EC-0D07C2F3E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935ED33-D392-7D7C-C5F4-5EB8A2B38B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C138822-C139-5A72-6830-7693985C8B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121306A-02CC-60DA-FC9E-F1EE7ED9D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D57B-4393-4480-AD39-7CA7F948070D}" type="datetimeFigureOut">
              <a:rPr lang="es-CL" smtClean="0"/>
              <a:t>06-10-24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A664465-BD68-7048-FC26-9A30C1A6E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02D43F1-82C1-9AC7-0AEB-9D46294C4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96A0-E1AA-4D5F-BD62-45E983C4EA3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11215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4635FB-4A12-7BCA-11A7-5E2074BD0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FE31D72-33B0-DC63-F26C-87884B26B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4DB15AB-3036-46DE-FFD2-74F8EEA2D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D57B-4393-4480-AD39-7CA7F948070D}" type="datetimeFigureOut">
              <a:rPr lang="es-CL" smtClean="0"/>
              <a:t>06-10-24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EBF129E-9A41-C493-D08C-26FF3D84B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833054-70EE-0003-74C7-D2E977FB9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96A0-E1AA-4D5F-BD62-45E983C4EA3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04220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7F20230-0F95-A7DB-E254-5EFC6E58C1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4F31FB8-BFA4-F7DC-B7DF-DEBB3C8E0F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276120-9691-D8B7-7786-E530EF416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D57B-4393-4480-AD39-7CA7F948070D}" type="datetimeFigureOut">
              <a:rPr lang="es-CL" smtClean="0"/>
              <a:t>06-10-24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7AACCB-C2ED-4AF0-F97C-3F314493A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EFB10D-B72E-99F0-9DC0-8D3F2E67E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96A0-E1AA-4D5F-BD62-45E983C4EA3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72614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­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5F54671-5F3B-7EDC-0E04-9D3E5301D0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0ADA7BC0-3EDA-3396-BF68-56BE7741CF4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04399" y="339724"/>
            <a:ext cx="1908000" cy="759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092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e Diapositiv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 descr="Patrón de fondo&#10;&#10;Descripción generada automáticamente">
            <a:extLst>
              <a:ext uri="{FF2B5EF4-FFF2-40B4-BE49-F238E27FC236}">
                <a16:creationId xmlns:a16="http://schemas.microsoft.com/office/drawing/2014/main" id="{B9357DCB-3C4A-8E4F-262D-A4D54E1E145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6" cy="6858000"/>
          </a:xfrm>
          <a:prstGeom prst="rect">
            <a:avLst/>
          </a:prstGeom>
        </p:spPr>
      </p:pic>
      <p:sp>
        <p:nvSpPr>
          <p:cNvPr id="15" name="Rectángulo: esquinas redondeadas 14">
            <a:extLst>
              <a:ext uri="{FF2B5EF4-FFF2-40B4-BE49-F238E27FC236}">
                <a16:creationId xmlns:a16="http://schemas.microsoft.com/office/drawing/2014/main" id="{748945BD-AFBE-D42C-EFED-72EF3F84404A}"/>
              </a:ext>
            </a:extLst>
          </p:cNvPr>
          <p:cNvSpPr/>
          <p:nvPr userDrawn="1"/>
        </p:nvSpPr>
        <p:spPr>
          <a:xfrm>
            <a:off x="1917577" y="285751"/>
            <a:ext cx="9779750" cy="393889"/>
          </a:xfrm>
          <a:prstGeom prst="roundRect">
            <a:avLst>
              <a:gd name="adj" fmla="val 50000"/>
            </a:avLst>
          </a:prstGeom>
          <a:solidFill>
            <a:srgbClr val="FCB42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0" name="Imagen 9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DB2C26A0-8941-3038-584A-6033481836A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673" y="234950"/>
            <a:ext cx="1239899" cy="4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18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Patrón de fondo&#10;&#10;Descripción generada automáticamente">
            <a:extLst>
              <a:ext uri="{FF2B5EF4-FFF2-40B4-BE49-F238E27FC236}">
                <a16:creationId xmlns:a16="http://schemas.microsoft.com/office/drawing/2014/main" id="{D1356AF5-DBBD-02EB-BB6F-8B9D4518BE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" y="0"/>
            <a:ext cx="12187066" cy="6858000"/>
          </a:xfrm>
          <a:prstGeom prst="rect">
            <a:avLst/>
          </a:prstGeom>
        </p:spPr>
      </p:pic>
      <p:pic>
        <p:nvPicPr>
          <p:cNvPr id="10" name="Imagen 9" descr="Logotipo&#10;&#10;Descripción generada automáticamente">
            <a:extLst>
              <a:ext uri="{FF2B5EF4-FFF2-40B4-BE49-F238E27FC236}">
                <a16:creationId xmlns:a16="http://schemas.microsoft.com/office/drawing/2014/main" id="{1D2D7D45-BE26-F4B2-1CBD-540249872B4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699" y="2600973"/>
            <a:ext cx="5938603" cy="2337332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6EBECEF2-D158-7DAF-A9C9-1F17C54BD85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885" y="5948715"/>
            <a:ext cx="5308231" cy="616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554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4B7E6C-7A62-818F-54B9-681CFBB53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1272BC-87DD-3278-9659-1EC5F8C455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A11845-A14B-E0AF-B2E0-10B9E3FA69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06FEAAA-5264-0158-0F5E-42AE387FF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D57B-4393-4480-AD39-7CA7F948070D}" type="datetimeFigureOut">
              <a:rPr lang="es-CL" smtClean="0"/>
              <a:t>06-10-24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E44824-260C-9A5D-2D6B-D39494F3C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ED608E7-622A-3598-8CEB-F9AC80C8B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96A0-E1AA-4D5F-BD62-45E983C4EA3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09847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B181B1-3EC5-4773-1AEE-B518527CC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FDC2A21-1210-CC46-9390-930F2D031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DB8F3C1-7348-9CF1-942E-30DD169EDC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1EF9920-D509-C250-C06A-9AFF21B993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637A133-DFFA-52C7-E79E-3C15203986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99AD507-16A3-F66F-0B73-026DDA2F7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D57B-4393-4480-AD39-7CA7F948070D}" type="datetimeFigureOut">
              <a:rPr lang="es-CL" smtClean="0"/>
              <a:t>06-10-24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4CCE0CB-AFF9-0610-D898-83569D8AC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9BE82F5-407D-C221-3052-E6B8204DD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96A0-E1AA-4D5F-BD62-45E983C4EA3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27227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E0C400-A73F-3B78-3867-0CD0559D8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9D9E859-7654-F78C-24E9-0FACFA171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D57B-4393-4480-AD39-7CA7F948070D}" type="datetimeFigureOut">
              <a:rPr lang="es-CL" smtClean="0"/>
              <a:t>06-10-24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A097238-6425-65A4-2BBB-EE5581C58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5C10340-68BD-DC04-9403-B84A81E02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96A0-E1AA-4D5F-BD62-45E983C4EA3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01121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B6D4A8C-FC90-E473-9268-D857C98F9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D57B-4393-4480-AD39-7CA7F948070D}" type="datetimeFigureOut">
              <a:rPr lang="es-CL" smtClean="0"/>
              <a:t>06-10-24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234CF31-7BD1-0D71-A6C3-222F3D2EE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E55C8A0-FD75-A0E3-506C-A643DE5A2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96A0-E1AA-4D5F-BD62-45E983C4EA3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381357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D09C33-6B6E-4606-C670-0F2298840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37AF81-EA0D-0EBE-E24A-A5BD7AC52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C33F1C-0C90-A1D8-D6EB-CF4CAD4420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E218E7-C8E3-81A5-54CD-65356BBE3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FD57B-4393-4480-AD39-7CA7F948070D}" type="datetimeFigureOut">
              <a:rPr lang="es-CL" smtClean="0"/>
              <a:t>06-10-24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31850E6-518A-C925-6381-6BCC0AB5C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47B5711-8F71-2048-7843-70805EA07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2796A0-E1AA-4D5F-BD62-45E983C4EA3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25299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A51DD4D-1C7D-983E-0350-8FB7E3549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7A82450-9CFE-BE07-3C85-F81E146FDC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467EF4-41EB-D847-E8C8-2F659586C7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2FD57B-4393-4480-AD39-7CA7F948070D}" type="datetimeFigureOut">
              <a:rPr lang="es-CL" smtClean="0"/>
              <a:t>06-10-24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2CC0CD-A311-178D-91A2-DA58C39A62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D1A4B4D-AF25-F5E0-EACB-D73148D399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2796A0-E1AA-4D5F-BD62-45E983C4EA31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51113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jpe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E0F638B-6769-AA43-F68F-29C72C0AFC85}"/>
              </a:ext>
            </a:extLst>
          </p:cNvPr>
          <p:cNvSpPr txBox="1"/>
          <p:nvPr/>
        </p:nvSpPr>
        <p:spPr>
          <a:xfrm>
            <a:off x="531666" y="5828245"/>
            <a:ext cx="11660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Evaluación Final Transversal 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B95527A-1CDF-E83E-249A-82392CF52A12}"/>
              </a:ext>
            </a:extLst>
          </p:cNvPr>
          <p:cNvSpPr txBox="1"/>
          <p:nvPr/>
        </p:nvSpPr>
        <p:spPr>
          <a:xfrm>
            <a:off x="531666" y="6228355"/>
            <a:ext cx="116603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Arial" panose="020B0604020202020204" pitchFamily="34" charset="0"/>
                <a:cs typeface="Arial" panose="020B0604020202020204" pitchFamily="34" charset="0"/>
              </a:rPr>
              <a:t>Parte II: Presentación</a:t>
            </a:r>
          </a:p>
        </p:txBody>
      </p:sp>
    </p:spTree>
    <p:extLst>
      <p:ext uri="{BB962C8B-B14F-4D97-AF65-F5344CB8AC3E}">
        <p14:creationId xmlns:p14="http://schemas.microsoft.com/office/powerpoint/2010/main" val="940721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1E8B0C4-BC6D-26DE-1273-5247D8FFCF6B}"/>
              </a:ext>
            </a:extLst>
          </p:cNvPr>
          <p:cNvSpPr txBox="1"/>
          <p:nvPr/>
        </p:nvSpPr>
        <p:spPr>
          <a:xfrm>
            <a:off x="2014539" y="293550"/>
            <a:ext cx="3057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Próximos</a:t>
            </a:r>
            <a:r>
              <a:rPr lang="en-US" dirty="0"/>
              <a:t> pasos y </a:t>
            </a:r>
            <a:r>
              <a:rPr lang="en-US" dirty="0" err="1"/>
              <a:t>conclusión</a:t>
            </a:r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6AC28A7-F346-7C44-BA5C-DD33C5CB1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7689" y="2031425"/>
            <a:ext cx="4324479" cy="28906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A2B2181-E7D4-198A-28AC-5E788450E845}"/>
              </a:ext>
            </a:extLst>
          </p:cNvPr>
          <p:cNvSpPr txBox="1"/>
          <p:nvPr/>
        </p:nvSpPr>
        <p:spPr>
          <a:xfrm>
            <a:off x="807180" y="2461089"/>
            <a:ext cx="609734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VisualAssist </a:t>
            </a:r>
            <a:r>
              <a:rPr lang="en-US" dirty="0" err="1"/>
              <a:t>busca</a:t>
            </a:r>
            <a:r>
              <a:rPr lang="en-US" dirty="0"/>
              <a:t> ser un paso </a:t>
            </a:r>
            <a:r>
              <a:rPr lang="en-US" dirty="0" err="1"/>
              <a:t>significativo</a:t>
            </a:r>
            <a:r>
              <a:rPr lang="en-US" dirty="0"/>
              <a:t> </a:t>
            </a:r>
            <a:r>
              <a:rPr lang="en-US" dirty="0" err="1"/>
              <a:t>hacia</a:t>
            </a:r>
            <a:r>
              <a:rPr lang="en-US" dirty="0"/>
              <a:t> la </a:t>
            </a:r>
            <a:r>
              <a:rPr lang="en-US" dirty="0" err="1"/>
              <a:t>inclusión</a:t>
            </a:r>
            <a:r>
              <a:rPr lang="en-US" dirty="0"/>
              <a:t> digital, </a:t>
            </a:r>
            <a:r>
              <a:rPr lang="en-US" dirty="0" err="1"/>
              <a:t>ofreciendo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herramienta</a:t>
            </a:r>
            <a:r>
              <a:rPr lang="en-US" dirty="0"/>
              <a:t> </a:t>
            </a:r>
            <a:r>
              <a:rPr lang="en-US" dirty="0" err="1"/>
              <a:t>poderosa</a:t>
            </a:r>
            <a:r>
              <a:rPr lang="en-US" dirty="0"/>
              <a:t> y </a:t>
            </a:r>
            <a:r>
              <a:rPr lang="en-US" dirty="0" err="1"/>
              <a:t>accesible</a:t>
            </a:r>
            <a:r>
              <a:rPr lang="en-US" dirty="0"/>
              <a:t> para </a:t>
            </a:r>
            <a:r>
              <a:rPr lang="en-US" dirty="0" err="1"/>
              <a:t>mejorar</a:t>
            </a:r>
            <a:r>
              <a:rPr lang="en-US" dirty="0"/>
              <a:t> la </a:t>
            </a:r>
            <a:r>
              <a:rPr lang="en-US" dirty="0" err="1"/>
              <a:t>independencia</a:t>
            </a:r>
            <a:r>
              <a:rPr lang="en-US" dirty="0"/>
              <a:t> y </a:t>
            </a:r>
            <a:r>
              <a:rPr lang="en-US" dirty="0" err="1"/>
              <a:t>calidad</a:t>
            </a:r>
            <a:r>
              <a:rPr lang="en-US" dirty="0"/>
              <a:t> de </a:t>
            </a:r>
            <a:r>
              <a:rPr lang="en-US" dirty="0" err="1"/>
              <a:t>vida</a:t>
            </a:r>
            <a:r>
              <a:rPr lang="en-US" dirty="0"/>
              <a:t> de las personas con </a:t>
            </a:r>
            <a:r>
              <a:rPr lang="en-US" dirty="0" err="1"/>
              <a:t>discapacidad</a:t>
            </a:r>
            <a:r>
              <a:rPr lang="en-US" dirty="0"/>
              <a:t> visual. </a:t>
            </a:r>
          </a:p>
          <a:p>
            <a:endParaRPr lang="en-US" dirty="0"/>
          </a:p>
          <a:p>
            <a:r>
              <a:rPr lang="en-US" dirty="0"/>
              <a:t>Con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enfoque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accesibilidad</a:t>
            </a:r>
            <a:r>
              <a:rPr lang="en-US" dirty="0"/>
              <a:t>, la </a:t>
            </a:r>
            <a:r>
              <a:rPr lang="en-US" dirty="0" err="1"/>
              <a:t>precisión</a:t>
            </a:r>
            <a:r>
              <a:rPr lang="en-US" dirty="0"/>
              <a:t> y la </a:t>
            </a:r>
            <a:r>
              <a:rPr lang="en-US" dirty="0" err="1"/>
              <a:t>facilidad</a:t>
            </a:r>
            <a:r>
              <a:rPr lang="en-US" dirty="0"/>
              <a:t> de </a:t>
            </a:r>
            <a:r>
              <a:rPr lang="en-US" dirty="0" err="1"/>
              <a:t>uso</a:t>
            </a:r>
            <a:r>
              <a:rPr lang="en-US" dirty="0"/>
              <a:t>, VisualAssist </a:t>
            </a:r>
            <a:r>
              <a:rPr lang="en-US" dirty="0" err="1"/>
              <a:t>promete</a:t>
            </a:r>
            <a:r>
              <a:rPr lang="en-US" dirty="0"/>
              <a:t> </a:t>
            </a:r>
            <a:r>
              <a:rPr lang="en-US" dirty="0" err="1"/>
              <a:t>darle</a:t>
            </a:r>
            <a:r>
              <a:rPr lang="en-US" dirty="0"/>
              <a:t> un </a:t>
            </a:r>
            <a:r>
              <a:rPr lang="en-US" dirty="0" err="1"/>
              <a:t>uso</a:t>
            </a:r>
            <a:r>
              <a:rPr lang="en-US" dirty="0"/>
              <a:t> </a:t>
            </a:r>
            <a:r>
              <a:rPr lang="en-US" dirty="0" err="1"/>
              <a:t>práctico</a:t>
            </a:r>
            <a:r>
              <a:rPr lang="en-US" dirty="0"/>
              <a:t> a la </a:t>
            </a:r>
            <a:r>
              <a:rPr lang="en-US" dirty="0" err="1"/>
              <a:t>tecnología</a:t>
            </a:r>
            <a:r>
              <a:rPr lang="en-US" dirty="0"/>
              <a:t> para </a:t>
            </a:r>
            <a:r>
              <a:rPr lang="en-US" dirty="0" err="1"/>
              <a:t>nuestros</a:t>
            </a:r>
            <a:r>
              <a:rPr lang="en-US" dirty="0"/>
              <a:t> </a:t>
            </a:r>
            <a:r>
              <a:rPr lang="en-US" dirty="0" err="1"/>
              <a:t>usuarios</a:t>
            </a:r>
            <a:r>
              <a:rPr lang="en-US" dirty="0"/>
              <a:t>.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294915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1105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2678AFF1-47B1-E14A-5069-A7660D7DDE21}"/>
              </a:ext>
            </a:extLst>
          </p:cNvPr>
          <p:cNvGrpSpPr/>
          <p:nvPr/>
        </p:nvGrpSpPr>
        <p:grpSpPr>
          <a:xfrm>
            <a:off x="5591566" y="2999167"/>
            <a:ext cx="6197368" cy="2684024"/>
            <a:chOff x="4998918" y="1554527"/>
            <a:chExt cx="6197368" cy="2684024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22ED30C6-A6F1-7907-63E6-64B729EAA2B6}"/>
                </a:ext>
              </a:extLst>
            </p:cNvPr>
            <p:cNvSpPr/>
            <p:nvPr/>
          </p:nvSpPr>
          <p:spPr>
            <a:xfrm>
              <a:off x="4998918" y="1754551"/>
              <a:ext cx="23461" cy="2484000"/>
            </a:xfrm>
            <a:prstGeom prst="rect">
              <a:avLst/>
            </a:prstGeom>
            <a:solidFill>
              <a:srgbClr val="FCB42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80AB7A4C-E6F7-69EB-E684-4CA6FAFA6B7D}"/>
                </a:ext>
              </a:extLst>
            </p:cNvPr>
            <p:cNvSpPr txBox="1"/>
            <p:nvPr/>
          </p:nvSpPr>
          <p:spPr>
            <a:xfrm>
              <a:off x="5100285" y="1554527"/>
              <a:ext cx="6006985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es-CL" sz="4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6804747D-3DBB-0C07-F072-98DE6282EE7F}"/>
                </a:ext>
              </a:extLst>
            </p:cNvPr>
            <p:cNvSpPr txBox="1"/>
            <p:nvPr/>
          </p:nvSpPr>
          <p:spPr>
            <a:xfrm>
              <a:off x="5100286" y="2482334"/>
              <a:ext cx="60960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CL" sz="2000" dirty="0">
                  <a:latin typeface="Arial" panose="020B0604020202020204" pitchFamily="34" charset="0"/>
                  <a:cs typeface="Arial" panose="020B0604020202020204" pitchFamily="34" charset="0"/>
                </a:rPr>
                <a:t>Por:</a:t>
              </a:r>
            </a:p>
            <a:p>
              <a:endParaRPr lang="es-CL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342900" indent="-342900">
                <a:buClr>
                  <a:srgbClr val="FFC000"/>
                </a:buClr>
                <a:buFont typeface="Arial" panose="020B0604020202020204" pitchFamily="34" charset="0"/>
                <a:buChar char="•"/>
              </a:pPr>
              <a:r>
                <a:rPr lang="es-CL" sz="2000" dirty="0">
                  <a:latin typeface="Arial" panose="020B0604020202020204" pitchFamily="34" charset="0"/>
                  <a:cs typeface="Arial" panose="020B0604020202020204" pitchFamily="34" charset="0"/>
                </a:rPr>
                <a:t>Pablo Vallejos Lagos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6EBDB0A-B511-4AFE-57D0-2B2A388B2FCD}"/>
              </a:ext>
            </a:extLst>
          </p:cNvPr>
          <p:cNvSpPr txBox="1"/>
          <p:nvPr/>
        </p:nvSpPr>
        <p:spPr>
          <a:xfrm>
            <a:off x="7004602" y="5966412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800" b="1" kern="1400" spc="-50">
                <a:solidFill>
                  <a:srgbClr val="40404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Desarrollo de Aplicaciones Móviles (DSY2204)</a:t>
            </a:r>
            <a:endParaRPr lang="en-CL" sz="1800" b="1" kern="1400" spc="-50" dirty="0">
              <a:solidFill>
                <a:srgbClr val="40404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B7178D-D0B5-C61C-F72D-1860BDFDD939}"/>
              </a:ext>
            </a:extLst>
          </p:cNvPr>
          <p:cNvSpPr txBox="1"/>
          <p:nvPr/>
        </p:nvSpPr>
        <p:spPr>
          <a:xfrm>
            <a:off x="9166935" y="6334780"/>
            <a:ext cx="3862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1400" b="1" kern="0" dirty="0">
                <a:solidFill>
                  <a:srgbClr val="40404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Profesor: </a:t>
            </a:r>
            <a:r>
              <a:rPr lang="es-CL" sz="1400" kern="0" dirty="0">
                <a:solidFill>
                  <a:srgbClr val="40404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Times New Roman" panose="02020603050405020304" pitchFamily="18" charset="0"/>
              </a:rPr>
              <a:t>Miguel Puebla Cuero</a:t>
            </a:r>
            <a:endParaRPr lang="en-CL" sz="1400" kern="100" dirty="0">
              <a:solidFill>
                <a:srgbClr val="404040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endParaRPr lang="es-ES_tradnl" sz="1400" dirty="0"/>
          </a:p>
        </p:txBody>
      </p:sp>
      <p:pic>
        <p:nvPicPr>
          <p:cNvPr id="1028" name="Picture 4" descr="Mobile web or mobile apps – still hazy after all these years">
            <a:extLst>
              <a:ext uri="{FF2B5EF4-FFF2-40B4-BE49-F238E27FC236}">
                <a16:creationId xmlns:a16="http://schemas.microsoft.com/office/drawing/2014/main" id="{06247E83-61C5-0FC4-F189-D59F40DB7B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10"/>
          <a:stretch/>
        </p:blipFill>
        <p:spPr bwMode="auto">
          <a:xfrm>
            <a:off x="403066" y="502513"/>
            <a:ext cx="4784333" cy="5715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2FD4E49F-647C-9D97-404F-D3D9DF003B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06930" y="835320"/>
            <a:ext cx="3746500" cy="2801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01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42D6056-0990-B369-9C1E-66D3059FD20A}"/>
              </a:ext>
            </a:extLst>
          </p:cNvPr>
          <p:cNvSpPr txBox="1"/>
          <p:nvPr/>
        </p:nvSpPr>
        <p:spPr>
          <a:xfrm>
            <a:off x="2014539" y="293550"/>
            <a:ext cx="1455911" cy="3785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CL" sz="1800" dirty="0">
                <a:solidFill>
                  <a:srgbClr val="282F39"/>
                </a:solidFill>
                <a:effectLst/>
                <a:ea typeface="Open Sans" panose="020B0606030504020204" pitchFamily="34" charset="0"/>
                <a:cs typeface="Times New Roman" panose="02020603050405020304" pitchFamily="18" charset="0"/>
              </a:rPr>
              <a:t>Introducción</a:t>
            </a: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95AA9B5D-2EBB-54CE-52A2-F6F73FADD0FB}"/>
              </a:ext>
            </a:extLst>
          </p:cNvPr>
          <p:cNvSpPr/>
          <p:nvPr/>
        </p:nvSpPr>
        <p:spPr>
          <a:xfrm>
            <a:off x="5494492" y="1028699"/>
            <a:ext cx="6222497" cy="5508000"/>
          </a:xfrm>
          <a:prstGeom prst="roundRect">
            <a:avLst>
              <a:gd name="adj" fmla="val 6905"/>
            </a:avLst>
          </a:prstGeom>
          <a:noFill/>
          <a:ln w="38100">
            <a:solidFill>
              <a:srgbClr val="FCB42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03EB9878-C9B2-3D74-B9F3-FC89B863F3B2}"/>
              </a:ext>
            </a:extLst>
          </p:cNvPr>
          <p:cNvSpPr txBox="1"/>
          <p:nvPr/>
        </p:nvSpPr>
        <p:spPr>
          <a:xfrm>
            <a:off x="5945538" y="1746319"/>
            <a:ext cx="510008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Objetivo</a:t>
            </a:r>
            <a:r>
              <a:rPr lang="en-US" sz="2000" b="1" dirty="0"/>
              <a:t>:</a:t>
            </a:r>
            <a:r>
              <a:rPr lang="en-US" sz="2000" dirty="0"/>
              <a:t> </a:t>
            </a:r>
            <a:r>
              <a:rPr lang="en-US" sz="2000" dirty="0" err="1"/>
              <a:t>Desarrollar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aplicación</a:t>
            </a:r>
            <a:r>
              <a:rPr lang="en-US" sz="2000" dirty="0"/>
              <a:t> </a:t>
            </a:r>
            <a:r>
              <a:rPr lang="en-US" sz="2000" dirty="0" err="1"/>
              <a:t>móvil</a:t>
            </a:r>
            <a:r>
              <a:rPr lang="en-US" sz="2000" dirty="0"/>
              <a:t> Android que </a:t>
            </a:r>
            <a:r>
              <a:rPr lang="en-US" sz="2000" dirty="0" err="1"/>
              <a:t>mejore</a:t>
            </a:r>
            <a:r>
              <a:rPr lang="en-US" sz="2000" dirty="0"/>
              <a:t> la </a:t>
            </a:r>
            <a:r>
              <a:rPr lang="en-US" sz="2000" dirty="0" err="1"/>
              <a:t>accesibilidad</a:t>
            </a:r>
            <a:r>
              <a:rPr lang="en-US" sz="2000" dirty="0"/>
              <a:t> e </a:t>
            </a:r>
            <a:r>
              <a:rPr lang="en-US" sz="2000" dirty="0" err="1"/>
              <a:t>independencia</a:t>
            </a:r>
            <a:r>
              <a:rPr lang="en-US" sz="2000" dirty="0"/>
              <a:t> de personas con </a:t>
            </a:r>
            <a:r>
              <a:rPr lang="en-US" sz="2000" dirty="0" err="1"/>
              <a:t>discapacidad</a:t>
            </a:r>
            <a:r>
              <a:rPr lang="en-US" sz="2000" dirty="0"/>
              <a:t> visual.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 err="1"/>
              <a:t>Contexto</a:t>
            </a:r>
            <a:r>
              <a:rPr lang="en-US" sz="2000" b="1" dirty="0"/>
              <a:t>: </a:t>
            </a:r>
            <a:r>
              <a:rPr lang="en-US" sz="2000" dirty="0"/>
              <a:t>El Desarrollo de la </a:t>
            </a:r>
            <a:r>
              <a:rPr lang="en-US" sz="2000" dirty="0" err="1"/>
              <a:t>aplicación</a:t>
            </a:r>
            <a:r>
              <a:rPr lang="en-US" sz="2000" dirty="0"/>
              <a:t> </a:t>
            </a:r>
            <a:r>
              <a:rPr lang="en-US" sz="2000" dirty="0" err="1"/>
              <a:t>corresponde</a:t>
            </a:r>
            <a:r>
              <a:rPr lang="en-US" sz="2000" dirty="0"/>
              <a:t> a la </a:t>
            </a:r>
            <a:r>
              <a:rPr lang="en-US" sz="2000" dirty="0" err="1"/>
              <a:t>necesidad</a:t>
            </a:r>
            <a:r>
              <a:rPr lang="en-US" sz="2000" dirty="0"/>
              <a:t> de </a:t>
            </a:r>
            <a:r>
              <a:rPr lang="en-US" sz="2000" dirty="0" err="1"/>
              <a:t>herramientas</a:t>
            </a:r>
            <a:r>
              <a:rPr lang="en-US" sz="2000" dirty="0"/>
              <a:t> </a:t>
            </a:r>
            <a:r>
              <a:rPr lang="en-US" sz="2000" dirty="0" err="1"/>
              <a:t>tecnológicas</a:t>
            </a:r>
            <a:r>
              <a:rPr lang="en-US" sz="2000" dirty="0"/>
              <a:t> que </a:t>
            </a:r>
            <a:r>
              <a:rPr lang="en-US" sz="2000" dirty="0" err="1"/>
              <a:t>promuevan</a:t>
            </a:r>
            <a:r>
              <a:rPr lang="en-US" sz="2000" dirty="0"/>
              <a:t> la </a:t>
            </a:r>
            <a:r>
              <a:rPr lang="en-US" sz="2000" dirty="0" err="1"/>
              <a:t>inclusión</a:t>
            </a:r>
            <a:r>
              <a:rPr lang="en-US" sz="2000" dirty="0"/>
              <a:t> y </a:t>
            </a:r>
            <a:r>
              <a:rPr lang="en-US" sz="2000" dirty="0" err="1"/>
              <a:t>mejoren</a:t>
            </a:r>
            <a:r>
              <a:rPr lang="en-US" sz="2000" dirty="0"/>
              <a:t> la </a:t>
            </a:r>
            <a:r>
              <a:rPr lang="en-US" sz="2000" dirty="0" err="1"/>
              <a:t>calidad</a:t>
            </a:r>
            <a:r>
              <a:rPr lang="en-US" sz="2000" dirty="0"/>
              <a:t> de </a:t>
            </a:r>
            <a:r>
              <a:rPr lang="en-US" sz="2000" dirty="0" err="1"/>
              <a:t>vida</a:t>
            </a:r>
            <a:r>
              <a:rPr lang="en-US" sz="2000" dirty="0"/>
              <a:t> de las personas con </a:t>
            </a:r>
            <a:r>
              <a:rPr lang="en-US" sz="2000" dirty="0" err="1"/>
              <a:t>discapacidad</a:t>
            </a:r>
            <a:r>
              <a:rPr lang="en-US" sz="2000" dirty="0"/>
              <a:t> visual.</a:t>
            </a:r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A7460B5-6CD2-FA90-8756-24EF051AE2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865991"/>
            <a:ext cx="3780472" cy="567070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93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960F9C7-8EDD-5273-C07C-418C3F7C94D2}"/>
              </a:ext>
            </a:extLst>
          </p:cNvPr>
          <p:cNvSpPr txBox="1"/>
          <p:nvPr/>
        </p:nvSpPr>
        <p:spPr>
          <a:xfrm>
            <a:off x="2014539" y="293550"/>
            <a:ext cx="2866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Características</a:t>
            </a:r>
            <a:r>
              <a:rPr lang="en-US" dirty="0"/>
              <a:t> </a:t>
            </a:r>
            <a:r>
              <a:rPr lang="en-US" dirty="0" err="1"/>
              <a:t>Principales</a:t>
            </a:r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31D01B7-AE03-6335-E053-228D1C1DA3FB}"/>
              </a:ext>
            </a:extLst>
          </p:cNvPr>
          <p:cNvSpPr txBox="1"/>
          <p:nvPr/>
        </p:nvSpPr>
        <p:spPr>
          <a:xfrm>
            <a:off x="1130335" y="1251235"/>
            <a:ext cx="426845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Interfaz</a:t>
            </a:r>
            <a:r>
              <a:rPr lang="en-US" sz="2400" dirty="0"/>
              <a:t> </a:t>
            </a:r>
            <a:r>
              <a:rPr lang="en-US" sz="2400" dirty="0" err="1"/>
              <a:t>altamente</a:t>
            </a:r>
            <a:r>
              <a:rPr lang="en-US" sz="2400" dirty="0"/>
              <a:t> adaptable con alto </a:t>
            </a:r>
            <a:r>
              <a:rPr lang="en-US" sz="2400" dirty="0" err="1"/>
              <a:t>contraste</a:t>
            </a:r>
            <a:r>
              <a:rPr lang="en-US" sz="2400" dirty="0"/>
              <a:t> y </a:t>
            </a:r>
            <a:r>
              <a:rPr lang="en-US" sz="2400" dirty="0" err="1"/>
              <a:t>textos</a:t>
            </a:r>
            <a:r>
              <a:rPr lang="en-US" sz="2400" dirty="0"/>
              <a:t> </a:t>
            </a:r>
            <a:r>
              <a:rPr lang="en-US" sz="2400" dirty="0" err="1"/>
              <a:t>grandes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Apoyos</a:t>
            </a:r>
            <a:r>
              <a:rPr lang="en-US" sz="2400" dirty="0"/>
              <a:t> visuals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Reconocimiento</a:t>
            </a:r>
            <a:r>
              <a:rPr lang="en-US" sz="2400" dirty="0"/>
              <a:t> de </a:t>
            </a:r>
            <a:r>
              <a:rPr lang="en-US" sz="2400" dirty="0" err="1"/>
              <a:t>objetos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Lector de </a:t>
            </a:r>
            <a:r>
              <a:rPr lang="en-US" sz="2400" dirty="0" err="1"/>
              <a:t>texto</a:t>
            </a:r>
            <a:r>
              <a:rPr lang="en-US" sz="2400" dirty="0"/>
              <a:t> (OCR)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Navegación</a:t>
            </a:r>
            <a:r>
              <a:rPr lang="en-US" sz="2400" dirty="0"/>
              <a:t> </a:t>
            </a:r>
            <a:r>
              <a:rPr lang="en-US" sz="2400" dirty="0" err="1"/>
              <a:t>asistida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Operación</a:t>
            </a:r>
            <a:r>
              <a:rPr lang="en-US" sz="2400" dirty="0"/>
              <a:t> </a:t>
            </a:r>
            <a:r>
              <a:rPr lang="en-US" sz="2400" dirty="0" err="1"/>
              <a:t>mediante</a:t>
            </a:r>
            <a:r>
              <a:rPr lang="en-US" sz="2400" dirty="0"/>
              <a:t> </a:t>
            </a:r>
            <a:r>
              <a:rPr lang="en-US" sz="2400" dirty="0" err="1"/>
              <a:t>comandos</a:t>
            </a:r>
            <a:r>
              <a:rPr lang="en-US" sz="2400" dirty="0"/>
              <a:t> de </a:t>
            </a:r>
            <a:r>
              <a:rPr lang="en-US" sz="2400" dirty="0" err="1"/>
              <a:t>voz</a:t>
            </a:r>
            <a:r>
              <a:rPr lang="en-US" sz="2400" dirty="0"/>
              <a:t> y </a:t>
            </a:r>
            <a:r>
              <a:rPr lang="en-US" sz="2400" dirty="0" err="1"/>
              <a:t>gestos</a:t>
            </a:r>
            <a:r>
              <a:rPr lang="en-US" sz="2400" dirty="0"/>
              <a:t> simples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Compatibilidad</a:t>
            </a:r>
            <a:r>
              <a:rPr lang="en-US" sz="2400" dirty="0"/>
              <a:t> total con multiples </a:t>
            </a:r>
            <a:r>
              <a:rPr lang="en-US" sz="2400" dirty="0" err="1"/>
              <a:t>dispositivos</a:t>
            </a:r>
            <a:r>
              <a:rPr lang="en-US" sz="2400" dirty="0"/>
              <a:t> Android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C004786-36AA-3104-D1C1-27AB8BEF5E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" t="7316" r="-353" b="7965"/>
          <a:stretch/>
        </p:blipFill>
        <p:spPr bwMode="auto">
          <a:xfrm>
            <a:off x="6732587" y="793019"/>
            <a:ext cx="4583113" cy="58100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069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8E678F0F-A35B-4293-35D3-D7A609CB4AE6}"/>
              </a:ext>
            </a:extLst>
          </p:cNvPr>
          <p:cNvGrpSpPr/>
          <p:nvPr/>
        </p:nvGrpSpPr>
        <p:grpSpPr>
          <a:xfrm>
            <a:off x="428850" y="1178298"/>
            <a:ext cx="6945485" cy="711055"/>
            <a:chOff x="4749454" y="1551213"/>
            <a:chExt cx="6945485" cy="7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E3ACA933-8890-9E04-83B4-8DC1CB8DF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9454" y="1551213"/>
              <a:ext cx="6945485" cy="711055"/>
            </a:xfrm>
            <a:prstGeom prst="rect">
              <a:avLst/>
            </a:prstGeom>
          </p:spPr>
        </p:pic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2C42AA69-F4FD-7325-0496-94B644BE83E8}"/>
                </a:ext>
              </a:extLst>
            </p:cNvPr>
            <p:cNvSpPr txBox="1"/>
            <p:nvPr/>
          </p:nvSpPr>
          <p:spPr>
            <a:xfrm>
              <a:off x="5500634" y="1722074"/>
              <a:ext cx="18614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Análisis</a:t>
              </a:r>
              <a:r>
                <a:rPr lang="en-US" dirty="0"/>
                <a:t> y </a:t>
              </a:r>
              <a:r>
                <a:rPr lang="en-US" dirty="0" err="1"/>
                <a:t>Diseño</a:t>
              </a:r>
              <a:endParaRPr lang="es-CL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0AECB5AC-D1D4-A68D-04D0-E7FC1B0D7CC2}"/>
              </a:ext>
            </a:extLst>
          </p:cNvPr>
          <p:cNvGrpSpPr/>
          <p:nvPr/>
        </p:nvGrpSpPr>
        <p:grpSpPr>
          <a:xfrm>
            <a:off x="428850" y="2031425"/>
            <a:ext cx="6945485" cy="711055"/>
            <a:chOff x="4749454" y="1551213"/>
            <a:chExt cx="6945485" cy="711055"/>
          </a:xfrm>
        </p:grpSpPr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3E3F378A-FDF7-958C-6DB8-C67AAE362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9454" y="1551213"/>
              <a:ext cx="6945485" cy="711055"/>
            </a:xfrm>
            <a:prstGeom prst="rect">
              <a:avLst/>
            </a:prstGeom>
          </p:spPr>
        </p:pic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155F8928-55EA-3485-60EC-0A0AF6ACC44A}"/>
                </a:ext>
              </a:extLst>
            </p:cNvPr>
            <p:cNvSpPr txBox="1"/>
            <p:nvPr/>
          </p:nvSpPr>
          <p:spPr>
            <a:xfrm>
              <a:off x="5500634" y="1722074"/>
              <a:ext cx="41265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Desarrollo de UI y </a:t>
              </a:r>
              <a:r>
                <a:rPr lang="en-US" dirty="0" err="1"/>
                <a:t>funcionalidades</a:t>
              </a:r>
              <a:r>
                <a:rPr lang="en-US" dirty="0"/>
                <a:t> core </a:t>
              </a:r>
              <a:endParaRPr lang="es-CL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7" name="Imagen 16">
            <a:extLst>
              <a:ext uri="{FF2B5EF4-FFF2-40B4-BE49-F238E27FC236}">
                <a16:creationId xmlns:a16="http://schemas.microsoft.com/office/drawing/2014/main" id="{1F5BA378-838E-BE87-EC56-F15826AC51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50" y="2884552"/>
            <a:ext cx="6945485" cy="711055"/>
          </a:xfrm>
          <a:prstGeom prst="rect">
            <a:avLst/>
          </a:prstGeom>
        </p:spPr>
      </p:pic>
      <p:grpSp>
        <p:nvGrpSpPr>
          <p:cNvPr id="20" name="Grupo 19">
            <a:extLst>
              <a:ext uri="{FF2B5EF4-FFF2-40B4-BE49-F238E27FC236}">
                <a16:creationId xmlns:a16="http://schemas.microsoft.com/office/drawing/2014/main" id="{749AB559-EB80-F65A-B6CC-84A14128983E}"/>
              </a:ext>
            </a:extLst>
          </p:cNvPr>
          <p:cNvGrpSpPr/>
          <p:nvPr/>
        </p:nvGrpSpPr>
        <p:grpSpPr>
          <a:xfrm>
            <a:off x="428850" y="3737679"/>
            <a:ext cx="6945485" cy="711055"/>
            <a:chOff x="4749454" y="1551213"/>
            <a:chExt cx="6945485" cy="711055"/>
          </a:xfrm>
        </p:grpSpPr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D95499B2-9EAC-EB6C-1965-98ACBF926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9454" y="1551213"/>
              <a:ext cx="6945485" cy="711055"/>
            </a:xfrm>
            <a:prstGeom prst="rect">
              <a:avLst/>
            </a:prstGeom>
          </p:spPr>
        </p:pic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F1E92153-1EBD-33E7-0A5E-9057B24C4087}"/>
                </a:ext>
              </a:extLst>
            </p:cNvPr>
            <p:cNvSpPr txBox="1"/>
            <p:nvPr/>
          </p:nvSpPr>
          <p:spPr>
            <a:xfrm>
              <a:off x="5500634" y="1722074"/>
              <a:ext cx="50290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Pruebas</a:t>
              </a:r>
              <a:r>
                <a:rPr lang="en-US" dirty="0"/>
                <a:t> </a:t>
              </a:r>
              <a:r>
                <a:rPr lang="en-US" dirty="0" err="1"/>
                <a:t>unitarias</a:t>
              </a:r>
              <a:r>
                <a:rPr lang="en-US" dirty="0"/>
                <a:t>, de </a:t>
              </a:r>
              <a:r>
                <a:rPr lang="en-US" dirty="0" err="1"/>
                <a:t>integración</a:t>
              </a:r>
              <a:r>
                <a:rPr lang="en-US" dirty="0"/>
                <a:t> y </a:t>
              </a:r>
              <a:r>
                <a:rPr lang="en-US" dirty="0" err="1"/>
                <a:t>accesibilidad</a:t>
              </a:r>
              <a:r>
                <a:rPr lang="en-US" dirty="0"/>
                <a:t> </a:t>
              </a:r>
              <a:endParaRPr lang="es-CL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8DFF8951-3099-C551-A2B8-11805B2127EF}"/>
              </a:ext>
            </a:extLst>
          </p:cNvPr>
          <p:cNvGrpSpPr/>
          <p:nvPr/>
        </p:nvGrpSpPr>
        <p:grpSpPr>
          <a:xfrm>
            <a:off x="428850" y="4590806"/>
            <a:ext cx="6945485" cy="711055"/>
            <a:chOff x="4749454" y="1551213"/>
            <a:chExt cx="6945485" cy="711055"/>
          </a:xfrm>
        </p:grpSpPr>
        <p:pic>
          <p:nvPicPr>
            <p:cNvPr id="24" name="Imagen 23">
              <a:extLst>
                <a:ext uri="{FF2B5EF4-FFF2-40B4-BE49-F238E27FC236}">
                  <a16:creationId xmlns:a16="http://schemas.microsoft.com/office/drawing/2014/main" id="{B498BA24-8C32-9FCD-B440-75F6B32F4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9454" y="1551213"/>
              <a:ext cx="6945485" cy="711055"/>
            </a:xfrm>
            <a:prstGeom prst="rect">
              <a:avLst/>
            </a:prstGeom>
          </p:spPr>
        </p:pic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C7B42E80-36C0-402F-F4D5-38089C294633}"/>
                </a:ext>
              </a:extLst>
            </p:cNvPr>
            <p:cNvSpPr txBox="1"/>
            <p:nvPr/>
          </p:nvSpPr>
          <p:spPr>
            <a:xfrm>
              <a:off x="5500634" y="1722074"/>
              <a:ext cx="29973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Pruebas</a:t>
              </a:r>
              <a:r>
                <a:rPr lang="en-US" dirty="0"/>
                <a:t> con </a:t>
              </a:r>
              <a:r>
                <a:rPr lang="en-US" dirty="0" err="1"/>
                <a:t>usuarios</a:t>
              </a:r>
              <a:r>
                <a:rPr lang="en-US" dirty="0"/>
                <a:t> </a:t>
              </a:r>
              <a:r>
                <a:rPr lang="en-US" dirty="0" err="1"/>
                <a:t>reales</a:t>
              </a:r>
              <a:endParaRPr lang="es-CL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6" name="Grupo 25">
            <a:extLst>
              <a:ext uri="{FF2B5EF4-FFF2-40B4-BE49-F238E27FC236}">
                <a16:creationId xmlns:a16="http://schemas.microsoft.com/office/drawing/2014/main" id="{F2429F90-369C-495C-7E10-B526A3582735}"/>
              </a:ext>
            </a:extLst>
          </p:cNvPr>
          <p:cNvGrpSpPr/>
          <p:nvPr/>
        </p:nvGrpSpPr>
        <p:grpSpPr>
          <a:xfrm>
            <a:off x="428850" y="5443935"/>
            <a:ext cx="6945485" cy="711055"/>
            <a:chOff x="4749454" y="1551213"/>
            <a:chExt cx="6945485" cy="711055"/>
          </a:xfrm>
        </p:grpSpPr>
        <p:pic>
          <p:nvPicPr>
            <p:cNvPr id="27" name="Imagen 26">
              <a:extLst>
                <a:ext uri="{FF2B5EF4-FFF2-40B4-BE49-F238E27FC236}">
                  <a16:creationId xmlns:a16="http://schemas.microsoft.com/office/drawing/2014/main" id="{6DF875C5-FAB1-9343-5FCD-4736E63F45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9454" y="1551213"/>
              <a:ext cx="6945485" cy="711055"/>
            </a:xfrm>
            <a:prstGeom prst="rect">
              <a:avLst/>
            </a:prstGeom>
          </p:spPr>
        </p:pic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30885DA4-2225-230B-F5E2-8D3175D68F52}"/>
                </a:ext>
              </a:extLst>
            </p:cNvPr>
            <p:cNvSpPr txBox="1"/>
            <p:nvPr/>
          </p:nvSpPr>
          <p:spPr>
            <a:xfrm>
              <a:off x="5500634" y="1722074"/>
              <a:ext cx="35021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Preparación</a:t>
              </a:r>
              <a:r>
                <a:rPr lang="en-US" dirty="0"/>
                <a:t> y </a:t>
              </a:r>
              <a:r>
                <a:rPr lang="en-US" dirty="0" err="1"/>
                <a:t>publicación</a:t>
              </a:r>
              <a:r>
                <a:rPr lang="en-US" dirty="0"/>
                <a:t> </a:t>
              </a:r>
              <a:r>
                <a:rPr lang="en-US" dirty="0" err="1"/>
                <a:t>en</a:t>
              </a:r>
              <a:r>
                <a:rPr lang="en-US" dirty="0"/>
                <a:t> APK</a:t>
              </a:r>
              <a:endParaRPr lang="es-CL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C1E8B0C4-BC6D-26DE-1273-5247D8FFCF6B}"/>
              </a:ext>
            </a:extLst>
          </p:cNvPr>
          <p:cNvSpPr txBox="1"/>
          <p:nvPr/>
        </p:nvSpPr>
        <p:spPr>
          <a:xfrm>
            <a:off x="2014539" y="293550"/>
            <a:ext cx="2381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Proceso</a:t>
            </a:r>
            <a:r>
              <a:rPr lang="en-US" dirty="0"/>
              <a:t> de Desarrollo</a:t>
            </a:r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8E2ADE-3061-39D1-26A5-8C80C8EECEBC}"/>
              </a:ext>
            </a:extLst>
          </p:cNvPr>
          <p:cNvSpPr txBox="1"/>
          <p:nvPr/>
        </p:nvSpPr>
        <p:spPr>
          <a:xfrm>
            <a:off x="1180030" y="3055413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Integración</a:t>
            </a:r>
            <a:r>
              <a:rPr lang="en-US" dirty="0"/>
              <a:t> de APIs y </a:t>
            </a:r>
            <a:r>
              <a:rPr lang="en-US" dirty="0" err="1"/>
              <a:t>servicios</a:t>
            </a:r>
            <a:r>
              <a:rPr lang="en-US" dirty="0"/>
              <a:t> </a:t>
            </a:r>
            <a:endParaRPr lang="es-ES_tradnl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D326BFB-4117-4D3B-0F32-85F67AE7E4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353" y="861373"/>
            <a:ext cx="3074747" cy="54684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4028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Forma, Círculo&#10;&#10;Descripción generada automáticamente">
            <a:extLst>
              <a:ext uri="{FF2B5EF4-FFF2-40B4-BE49-F238E27FC236}">
                <a16:creationId xmlns:a16="http://schemas.microsoft.com/office/drawing/2014/main" id="{E7A5FA2F-CE8C-BC12-8BEB-9192382D67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1214" y="1248338"/>
            <a:ext cx="1567690" cy="156769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960F9C7-8EDD-5273-C07C-418C3F7C94D2}"/>
              </a:ext>
            </a:extLst>
          </p:cNvPr>
          <p:cNvSpPr txBox="1"/>
          <p:nvPr/>
        </p:nvSpPr>
        <p:spPr>
          <a:xfrm>
            <a:off x="2014539" y="293550"/>
            <a:ext cx="2457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Funcionalidades</a:t>
            </a:r>
            <a:r>
              <a:rPr lang="en-US" dirty="0"/>
              <a:t> Clave</a:t>
            </a:r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Imagen 7" descr="Forma, Círculo&#10;&#10;Descripción generada automáticamente">
            <a:extLst>
              <a:ext uri="{FF2B5EF4-FFF2-40B4-BE49-F238E27FC236}">
                <a16:creationId xmlns:a16="http://schemas.microsoft.com/office/drawing/2014/main" id="{582CCC6C-57CA-895E-C591-BAE02F59BF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07" y="1023653"/>
            <a:ext cx="1796823" cy="1792375"/>
          </a:xfrm>
          <a:prstGeom prst="rect">
            <a:avLst/>
          </a:prstGeom>
        </p:spPr>
      </p:pic>
      <p:pic>
        <p:nvPicPr>
          <p:cNvPr id="12" name="Imagen 11" descr="Forma, Círculo&#10;&#10;Descripción generada automáticamente">
            <a:extLst>
              <a:ext uri="{FF2B5EF4-FFF2-40B4-BE49-F238E27FC236}">
                <a16:creationId xmlns:a16="http://schemas.microsoft.com/office/drawing/2014/main" id="{37B5773C-6F35-DEE2-7C29-8B96DC7CA9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958" y="3746786"/>
            <a:ext cx="1931744" cy="19317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B03F1F-4FFA-8506-31E5-0402689D4EFE}"/>
              </a:ext>
            </a:extLst>
          </p:cNvPr>
          <p:cNvSpPr txBox="1"/>
          <p:nvPr/>
        </p:nvSpPr>
        <p:spPr>
          <a:xfrm>
            <a:off x="935215" y="1596674"/>
            <a:ext cx="16299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Login y </a:t>
            </a:r>
            <a:r>
              <a:rPr lang="en-US" dirty="0" err="1"/>
              <a:t>Registro</a:t>
            </a:r>
            <a:endParaRPr lang="es-ES_tradn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1F92B1-F16B-E34B-37EB-FB0A0414B0C8}"/>
              </a:ext>
            </a:extLst>
          </p:cNvPr>
          <p:cNvSpPr txBox="1"/>
          <p:nvPr/>
        </p:nvSpPr>
        <p:spPr>
          <a:xfrm>
            <a:off x="3659771" y="1796715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Menú</a:t>
            </a:r>
            <a:r>
              <a:rPr lang="en-US" dirty="0"/>
              <a:t> Principal:</a:t>
            </a:r>
            <a:endParaRPr lang="es-ES_tradnl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FDD3588-C169-38AB-5268-096846E70642}"/>
              </a:ext>
            </a:extLst>
          </p:cNvPr>
          <p:cNvSpPr txBox="1"/>
          <p:nvPr/>
        </p:nvSpPr>
        <p:spPr>
          <a:xfrm>
            <a:off x="194503" y="4571076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Lectura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Voz</a:t>
            </a:r>
            <a:r>
              <a:rPr lang="en-US" dirty="0"/>
              <a:t> Alta</a:t>
            </a:r>
            <a:endParaRPr lang="es-ES_tradnl" dirty="0"/>
          </a:p>
        </p:txBody>
      </p:sp>
      <p:pic>
        <p:nvPicPr>
          <p:cNvPr id="17" name="Imagen 7" descr="Forma, Círculo&#10;&#10;Descripción generada automáticamente">
            <a:extLst>
              <a:ext uri="{FF2B5EF4-FFF2-40B4-BE49-F238E27FC236}">
                <a16:creationId xmlns:a16="http://schemas.microsoft.com/office/drawing/2014/main" id="{099222C1-6874-EA60-3240-E7EAB9EC00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129" y="5013166"/>
            <a:ext cx="1796823" cy="17923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C82F2DF-B2BE-F991-F3F9-514FF507CBE8}"/>
              </a:ext>
            </a:extLst>
          </p:cNvPr>
          <p:cNvSpPr txBox="1"/>
          <p:nvPr/>
        </p:nvSpPr>
        <p:spPr>
          <a:xfrm>
            <a:off x="2928443" y="5678530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Conversión</a:t>
            </a:r>
            <a:r>
              <a:rPr lang="en-US" dirty="0"/>
              <a:t> de </a:t>
            </a:r>
            <a:r>
              <a:rPr lang="en-US" dirty="0" err="1"/>
              <a:t>Voz</a:t>
            </a:r>
            <a:r>
              <a:rPr lang="en-US" dirty="0"/>
              <a:t> a </a:t>
            </a:r>
            <a:r>
              <a:rPr lang="en-US" dirty="0" err="1"/>
              <a:t>Texto</a:t>
            </a:r>
            <a:endParaRPr lang="es-ES_tradnl" dirty="0"/>
          </a:p>
        </p:txBody>
      </p:sp>
      <p:pic>
        <p:nvPicPr>
          <p:cNvPr id="20" name="Imagen 11" descr="Forma, Círculo&#10;&#10;Descripción generada automáticamente">
            <a:extLst>
              <a:ext uri="{FF2B5EF4-FFF2-40B4-BE49-F238E27FC236}">
                <a16:creationId xmlns:a16="http://schemas.microsoft.com/office/drawing/2014/main" id="{F6473C9A-B742-620F-4C5E-55B14D05DD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701" y="3088263"/>
            <a:ext cx="1508856" cy="150885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DFDE3F4-A169-49AF-1647-CA38E71B76FE}"/>
              </a:ext>
            </a:extLst>
          </p:cNvPr>
          <p:cNvSpPr txBox="1"/>
          <p:nvPr/>
        </p:nvSpPr>
        <p:spPr>
          <a:xfrm>
            <a:off x="2459979" y="3686884"/>
            <a:ext cx="60973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Reconocimiento</a:t>
            </a:r>
            <a:r>
              <a:rPr lang="en-US" dirty="0"/>
              <a:t> Visual</a:t>
            </a:r>
            <a:endParaRPr lang="es-ES_tradnl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584B4303-03E3-5108-B6CB-DABFA8795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7944" y="1332215"/>
            <a:ext cx="5801652" cy="386776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01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8E678F0F-A35B-4293-35D3-D7A609CB4AE6}"/>
              </a:ext>
            </a:extLst>
          </p:cNvPr>
          <p:cNvGrpSpPr/>
          <p:nvPr/>
        </p:nvGrpSpPr>
        <p:grpSpPr>
          <a:xfrm>
            <a:off x="4718615" y="1146611"/>
            <a:ext cx="6945485" cy="711055"/>
            <a:chOff x="4749454" y="1551213"/>
            <a:chExt cx="6945485" cy="7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E3ACA933-8890-9E04-83B4-8DC1CB8DF9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9454" y="1551213"/>
              <a:ext cx="6945485" cy="711055"/>
            </a:xfrm>
            <a:prstGeom prst="rect">
              <a:avLst/>
            </a:prstGeom>
          </p:spPr>
        </p:pic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2C42AA69-F4FD-7325-0496-94B644BE83E8}"/>
                </a:ext>
              </a:extLst>
            </p:cNvPr>
            <p:cNvSpPr txBox="1"/>
            <p:nvPr/>
          </p:nvSpPr>
          <p:spPr>
            <a:xfrm>
              <a:off x="5500634" y="1722074"/>
              <a:ext cx="4965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Desarrollo </a:t>
              </a:r>
              <a:r>
                <a:rPr lang="en-US" dirty="0" err="1"/>
                <a:t>en</a:t>
              </a:r>
              <a:r>
                <a:rPr lang="en-US" dirty="0"/>
                <a:t> Android Studio con </a:t>
              </a:r>
              <a:r>
                <a:rPr lang="en-US" dirty="0" err="1"/>
                <a:t>lenguaje</a:t>
              </a:r>
              <a:r>
                <a:rPr lang="en-US" dirty="0"/>
                <a:t> Kotlin</a:t>
              </a:r>
              <a:endParaRPr lang="es-CL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rupo 12">
            <a:extLst>
              <a:ext uri="{FF2B5EF4-FFF2-40B4-BE49-F238E27FC236}">
                <a16:creationId xmlns:a16="http://schemas.microsoft.com/office/drawing/2014/main" id="{0AECB5AC-D1D4-A68D-04D0-E7FC1B0D7CC2}"/>
              </a:ext>
            </a:extLst>
          </p:cNvPr>
          <p:cNvGrpSpPr/>
          <p:nvPr/>
        </p:nvGrpSpPr>
        <p:grpSpPr>
          <a:xfrm>
            <a:off x="4718615" y="1999738"/>
            <a:ext cx="6945485" cy="711055"/>
            <a:chOff x="4749454" y="1551213"/>
            <a:chExt cx="6945485" cy="711055"/>
          </a:xfrm>
        </p:grpSpPr>
        <p:pic>
          <p:nvPicPr>
            <p:cNvPr id="14" name="Imagen 13">
              <a:extLst>
                <a:ext uri="{FF2B5EF4-FFF2-40B4-BE49-F238E27FC236}">
                  <a16:creationId xmlns:a16="http://schemas.microsoft.com/office/drawing/2014/main" id="{3E3F378A-FDF7-958C-6DB8-C67AAE362D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9454" y="1551213"/>
              <a:ext cx="6945485" cy="711055"/>
            </a:xfrm>
            <a:prstGeom prst="rect">
              <a:avLst/>
            </a:prstGeom>
          </p:spPr>
        </p:pic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155F8928-55EA-3485-60EC-0A0AF6ACC44A}"/>
                </a:ext>
              </a:extLst>
            </p:cNvPr>
            <p:cNvSpPr txBox="1"/>
            <p:nvPr/>
          </p:nvSpPr>
          <p:spPr>
            <a:xfrm>
              <a:off x="5500634" y="1722074"/>
              <a:ext cx="56364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Compatibilidad</a:t>
              </a:r>
              <a:r>
                <a:rPr lang="en-US" dirty="0"/>
                <a:t> con Android 8.0 y </a:t>
              </a:r>
              <a:r>
                <a:rPr lang="en-US" dirty="0" err="1"/>
                <a:t>versiones</a:t>
              </a:r>
              <a:r>
                <a:rPr lang="en-US" dirty="0"/>
                <a:t> </a:t>
              </a:r>
              <a:r>
                <a:rPr lang="en-US" dirty="0" err="1"/>
                <a:t>superiores</a:t>
              </a:r>
              <a:r>
                <a:rPr lang="en-US" dirty="0"/>
                <a:t> </a:t>
              </a:r>
              <a:endParaRPr lang="es-CL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7" name="Imagen 16">
            <a:extLst>
              <a:ext uri="{FF2B5EF4-FFF2-40B4-BE49-F238E27FC236}">
                <a16:creationId xmlns:a16="http://schemas.microsoft.com/office/drawing/2014/main" id="{1F5BA378-838E-BE87-EC56-F15826AC51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615" y="2852865"/>
            <a:ext cx="6945485" cy="711055"/>
          </a:xfrm>
          <a:prstGeom prst="rect">
            <a:avLst/>
          </a:prstGeom>
        </p:spPr>
      </p:pic>
      <p:grpSp>
        <p:nvGrpSpPr>
          <p:cNvPr id="20" name="Grupo 19">
            <a:extLst>
              <a:ext uri="{FF2B5EF4-FFF2-40B4-BE49-F238E27FC236}">
                <a16:creationId xmlns:a16="http://schemas.microsoft.com/office/drawing/2014/main" id="{749AB559-EB80-F65A-B6CC-84A14128983E}"/>
              </a:ext>
            </a:extLst>
          </p:cNvPr>
          <p:cNvGrpSpPr/>
          <p:nvPr/>
        </p:nvGrpSpPr>
        <p:grpSpPr>
          <a:xfrm>
            <a:off x="4718615" y="3705992"/>
            <a:ext cx="6945485" cy="711055"/>
            <a:chOff x="4749454" y="1551213"/>
            <a:chExt cx="6945485" cy="711055"/>
          </a:xfrm>
        </p:grpSpPr>
        <p:pic>
          <p:nvPicPr>
            <p:cNvPr id="21" name="Imagen 20">
              <a:extLst>
                <a:ext uri="{FF2B5EF4-FFF2-40B4-BE49-F238E27FC236}">
                  <a16:creationId xmlns:a16="http://schemas.microsoft.com/office/drawing/2014/main" id="{D95499B2-9EAC-EB6C-1965-98ACBF926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9454" y="1551213"/>
              <a:ext cx="6945485" cy="711055"/>
            </a:xfrm>
            <a:prstGeom prst="rect">
              <a:avLst/>
            </a:prstGeom>
          </p:spPr>
        </p:pic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F1E92153-1EBD-33E7-0A5E-9057B24C4087}"/>
                </a:ext>
              </a:extLst>
            </p:cNvPr>
            <p:cNvSpPr txBox="1"/>
            <p:nvPr/>
          </p:nvSpPr>
          <p:spPr>
            <a:xfrm>
              <a:off x="5500634" y="1722074"/>
              <a:ext cx="55699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Cumplimiento</a:t>
              </a:r>
              <a:r>
                <a:rPr lang="en-US" dirty="0"/>
                <a:t> de </a:t>
              </a:r>
              <a:r>
                <a:rPr lang="en-US" dirty="0" err="1"/>
                <a:t>pautas</a:t>
              </a:r>
              <a:r>
                <a:rPr lang="en-US" dirty="0"/>
                <a:t> de </a:t>
              </a:r>
              <a:r>
                <a:rPr lang="en-US" dirty="0" err="1"/>
                <a:t>accesibilidad</a:t>
              </a:r>
              <a:r>
                <a:rPr lang="en-US" dirty="0"/>
                <a:t> WCAG 2.1.</a:t>
              </a:r>
              <a:endParaRPr lang="es-CL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" name="CuadroTexto 3">
            <a:extLst>
              <a:ext uri="{FF2B5EF4-FFF2-40B4-BE49-F238E27FC236}">
                <a16:creationId xmlns:a16="http://schemas.microsoft.com/office/drawing/2014/main" id="{C1E8B0C4-BC6D-26DE-1273-5247D8FFCF6B}"/>
              </a:ext>
            </a:extLst>
          </p:cNvPr>
          <p:cNvSpPr txBox="1"/>
          <p:nvPr/>
        </p:nvSpPr>
        <p:spPr>
          <a:xfrm>
            <a:off x="2014539" y="293550"/>
            <a:ext cx="2803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Especificaciones</a:t>
            </a:r>
            <a:r>
              <a:rPr lang="en-US" dirty="0"/>
              <a:t> </a:t>
            </a:r>
            <a:r>
              <a:rPr lang="en-US" dirty="0" err="1"/>
              <a:t>Técnicas</a:t>
            </a:r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174" name="Picture 6" descr="Introducción a la accesibilidad web | ADDAW">
            <a:extLst>
              <a:ext uri="{FF2B5EF4-FFF2-40B4-BE49-F238E27FC236}">
                <a16:creationId xmlns:a16="http://schemas.microsoft.com/office/drawing/2014/main" id="{88A63428-D7F4-5D6A-5FF9-6BFB1BDBD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5021" y="4572939"/>
            <a:ext cx="2471905" cy="193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8157E1-E0CB-9409-BE7C-EA8BC0A8F89A}"/>
              </a:ext>
            </a:extLst>
          </p:cNvPr>
          <p:cNvSpPr txBox="1"/>
          <p:nvPr/>
        </p:nvSpPr>
        <p:spPr>
          <a:xfrm>
            <a:off x="5397246" y="2903769"/>
            <a:ext cx="60944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Implementación</a:t>
            </a:r>
            <a:r>
              <a:rPr lang="en-US" dirty="0"/>
              <a:t> de </a:t>
            </a:r>
            <a:r>
              <a:rPr lang="en-US" dirty="0" err="1"/>
              <a:t>servicios</a:t>
            </a:r>
            <a:r>
              <a:rPr lang="en-US" dirty="0"/>
              <a:t> CRUD para </a:t>
            </a:r>
            <a:r>
              <a:rPr lang="en-US" dirty="0" err="1"/>
              <a:t>gestión</a:t>
            </a:r>
            <a:r>
              <a:rPr lang="en-US" dirty="0"/>
              <a:t> de </a:t>
            </a:r>
            <a:r>
              <a:rPr lang="en-US" dirty="0" err="1"/>
              <a:t>usuarios</a:t>
            </a:r>
            <a:r>
              <a:rPr lang="en-US" dirty="0"/>
              <a:t> y </a:t>
            </a:r>
            <a:r>
              <a:rPr lang="en-US" dirty="0" err="1"/>
              <a:t>funciones</a:t>
            </a:r>
            <a:r>
              <a:rPr lang="en-US" dirty="0"/>
              <a:t> </a:t>
            </a:r>
            <a:r>
              <a:rPr lang="en-US" dirty="0" err="1"/>
              <a:t>principales</a:t>
            </a:r>
            <a:endParaRPr lang="es-ES_tradnl" dirty="0"/>
          </a:p>
        </p:txBody>
      </p:sp>
      <p:pic>
        <p:nvPicPr>
          <p:cNvPr id="7176" name="Picture 8">
            <a:extLst>
              <a:ext uri="{FF2B5EF4-FFF2-40B4-BE49-F238E27FC236}">
                <a16:creationId xmlns:a16="http://schemas.microsoft.com/office/drawing/2014/main" id="{B8567230-2668-738C-6D7F-7F07604145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994" y="885797"/>
            <a:ext cx="3552403" cy="532860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293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374DCA-2B26-97E6-9D4D-A2A967528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>
            <a:extLst>
              <a:ext uri="{FF2B5EF4-FFF2-40B4-BE49-F238E27FC236}">
                <a16:creationId xmlns:a16="http://schemas.microsoft.com/office/drawing/2014/main" id="{D400A092-163C-565C-FDC6-17942EAB5B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2" t="3751" r="27914" b="5616"/>
          <a:stretch/>
        </p:blipFill>
        <p:spPr bwMode="auto">
          <a:xfrm>
            <a:off x="8395774" y="1881582"/>
            <a:ext cx="2392841" cy="34619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9E70CD98-8E0B-34E5-3646-C264F39C9E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4568" y="1881582"/>
            <a:ext cx="2297522" cy="34619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B4CEFC1E-6200-463D-884E-0AFF7AB04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85" y="1881582"/>
            <a:ext cx="2355455" cy="35331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62273CCE-22C3-A3DB-B32B-C5312267F576}"/>
              </a:ext>
            </a:extLst>
          </p:cNvPr>
          <p:cNvSpPr txBox="1"/>
          <p:nvPr/>
        </p:nvSpPr>
        <p:spPr>
          <a:xfrm>
            <a:off x="2014539" y="293550"/>
            <a:ext cx="3683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Principales</a:t>
            </a:r>
            <a:r>
              <a:rPr lang="en-US" dirty="0"/>
              <a:t> </a:t>
            </a:r>
            <a:r>
              <a:rPr lang="en-US" dirty="0" err="1"/>
              <a:t>Desafíos</a:t>
            </a:r>
            <a:r>
              <a:rPr lang="en-US" dirty="0"/>
              <a:t> y </a:t>
            </a:r>
            <a:r>
              <a:rPr lang="en-US" dirty="0" err="1"/>
              <a:t>Mitigaciones</a:t>
            </a:r>
            <a:endParaRPr lang="es-MX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B145E29A-FA05-08B1-B70C-179B62CEA408}"/>
              </a:ext>
            </a:extLst>
          </p:cNvPr>
          <p:cNvGrpSpPr/>
          <p:nvPr/>
        </p:nvGrpSpPr>
        <p:grpSpPr>
          <a:xfrm>
            <a:off x="8288022" y="1790897"/>
            <a:ext cx="2652668" cy="3714553"/>
            <a:chOff x="8288022" y="1790897"/>
            <a:chExt cx="2652668" cy="3714553"/>
          </a:xfrm>
        </p:grpSpPr>
        <p:sp>
          <p:nvSpPr>
            <p:cNvPr id="21" name="Rectángulo: esquinas redondeadas 20">
              <a:extLst>
                <a:ext uri="{FF2B5EF4-FFF2-40B4-BE49-F238E27FC236}">
                  <a16:creationId xmlns:a16="http://schemas.microsoft.com/office/drawing/2014/main" id="{E8293DD9-C24C-AAB7-3FD7-4618C62CE8C3}"/>
                </a:ext>
              </a:extLst>
            </p:cNvPr>
            <p:cNvSpPr/>
            <p:nvPr/>
          </p:nvSpPr>
          <p:spPr>
            <a:xfrm>
              <a:off x="8288022" y="1790897"/>
              <a:ext cx="2652668" cy="3714553"/>
            </a:xfrm>
            <a:prstGeom prst="roundRect">
              <a:avLst>
                <a:gd name="adj" fmla="val 11111"/>
              </a:avLst>
            </a:prstGeom>
            <a:noFill/>
            <a:ln>
              <a:solidFill>
                <a:srgbClr val="5D616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23" name="Rectángulo: esquinas redondeadas 22">
              <a:extLst>
                <a:ext uri="{FF2B5EF4-FFF2-40B4-BE49-F238E27FC236}">
                  <a16:creationId xmlns:a16="http://schemas.microsoft.com/office/drawing/2014/main" id="{D31E3720-7057-6561-EC26-455CB7815324}"/>
                </a:ext>
              </a:extLst>
            </p:cNvPr>
            <p:cNvSpPr/>
            <p:nvPr/>
          </p:nvSpPr>
          <p:spPr>
            <a:xfrm>
              <a:off x="8538031" y="4938179"/>
              <a:ext cx="2171700" cy="324803"/>
            </a:xfrm>
            <a:prstGeom prst="roundRect">
              <a:avLst>
                <a:gd name="adj" fmla="val 50000"/>
              </a:avLst>
            </a:prstGeom>
            <a:solidFill>
              <a:srgbClr val="FCB42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err="1">
                  <a:solidFill>
                    <a:schemeClr val="tx1"/>
                  </a:solidFill>
                </a:rPr>
                <a:t>Interfaz</a:t>
              </a:r>
              <a:r>
                <a:rPr lang="en-US" sz="1100" dirty="0">
                  <a:solidFill>
                    <a:schemeClr val="tx1"/>
                  </a:solidFill>
                </a:rPr>
                <a:t> </a:t>
              </a:r>
              <a:r>
                <a:rPr lang="en-US" sz="1100" dirty="0" err="1">
                  <a:solidFill>
                    <a:schemeClr val="tx1"/>
                  </a:solidFill>
                </a:rPr>
                <a:t>Totalmente</a:t>
              </a:r>
              <a:r>
                <a:rPr lang="en-US" sz="1100" dirty="0">
                  <a:solidFill>
                    <a:schemeClr val="tx1"/>
                  </a:solidFill>
                </a:rPr>
                <a:t> </a:t>
              </a:r>
              <a:r>
                <a:rPr lang="en-US" sz="1100" dirty="0" err="1">
                  <a:solidFill>
                    <a:schemeClr val="tx1"/>
                  </a:solidFill>
                </a:rPr>
                <a:t>Accesible</a:t>
              </a:r>
              <a:endParaRPr lang="es-CL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" name="Grupo 3">
            <a:extLst>
              <a:ext uri="{FF2B5EF4-FFF2-40B4-BE49-F238E27FC236}">
                <a16:creationId xmlns:a16="http://schemas.microsoft.com/office/drawing/2014/main" id="{9B9815B7-2643-D782-2C04-2D9F98735899}"/>
              </a:ext>
            </a:extLst>
          </p:cNvPr>
          <p:cNvGrpSpPr/>
          <p:nvPr/>
        </p:nvGrpSpPr>
        <p:grpSpPr>
          <a:xfrm>
            <a:off x="1251310" y="1790897"/>
            <a:ext cx="2760421" cy="3714553"/>
            <a:chOff x="1251310" y="1790897"/>
            <a:chExt cx="2760421" cy="3714553"/>
          </a:xfrm>
        </p:grpSpPr>
        <p:grpSp>
          <p:nvGrpSpPr>
            <p:cNvPr id="18" name="Grupo 17">
              <a:extLst>
                <a:ext uri="{FF2B5EF4-FFF2-40B4-BE49-F238E27FC236}">
                  <a16:creationId xmlns:a16="http://schemas.microsoft.com/office/drawing/2014/main" id="{995ACA38-600B-0194-0236-E9C3CD9705C8}"/>
                </a:ext>
              </a:extLst>
            </p:cNvPr>
            <p:cNvGrpSpPr/>
            <p:nvPr/>
          </p:nvGrpSpPr>
          <p:grpSpPr>
            <a:xfrm>
              <a:off x="1251310" y="1790897"/>
              <a:ext cx="2760421" cy="3714553"/>
              <a:chOff x="3729279" y="1790897"/>
              <a:chExt cx="2760421" cy="3714553"/>
            </a:xfrm>
          </p:grpSpPr>
          <p:sp>
            <p:nvSpPr>
              <p:cNvPr id="14" name="Rectángulo: esquinas redondeadas 13">
                <a:extLst>
                  <a:ext uri="{FF2B5EF4-FFF2-40B4-BE49-F238E27FC236}">
                    <a16:creationId xmlns:a16="http://schemas.microsoft.com/office/drawing/2014/main" id="{2841576F-6456-AB6A-FD5B-1F2A44AD7FEE}"/>
                  </a:ext>
                </a:extLst>
              </p:cNvPr>
              <p:cNvSpPr/>
              <p:nvPr/>
            </p:nvSpPr>
            <p:spPr>
              <a:xfrm>
                <a:off x="3729279" y="1790897"/>
                <a:ext cx="2652668" cy="3714553"/>
              </a:xfrm>
              <a:prstGeom prst="roundRect">
                <a:avLst>
                  <a:gd name="adj" fmla="val 11111"/>
                </a:avLst>
              </a:prstGeom>
              <a:noFill/>
              <a:ln>
                <a:solidFill>
                  <a:srgbClr val="5D616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L"/>
              </a:p>
            </p:txBody>
          </p:sp>
          <p:sp>
            <p:nvSpPr>
              <p:cNvPr id="16" name="Triángulo isósceles 15">
                <a:extLst>
                  <a:ext uri="{FF2B5EF4-FFF2-40B4-BE49-F238E27FC236}">
                    <a16:creationId xmlns:a16="http://schemas.microsoft.com/office/drawing/2014/main" id="{1CFC071E-9480-1796-378F-E445FD404F3B}"/>
                  </a:ext>
                </a:extLst>
              </p:cNvPr>
              <p:cNvSpPr/>
              <p:nvPr/>
            </p:nvSpPr>
            <p:spPr>
              <a:xfrm rot="5400000">
                <a:off x="6312000" y="3594297"/>
                <a:ext cx="247647" cy="107753"/>
              </a:xfrm>
              <a:prstGeom prst="triangle">
                <a:avLst/>
              </a:prstGeom>
              <a:solidFill>
                <a:srgbClr val="5D61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L"/>
              </a:p>
            </p:txBody>
          </p:sp>
        </p:grpSp>
        <p:sp>
          <p:nvSpPr>
            <p:cNvPr id="7" name="Rectángulo: esquinas redondeadas 6">
              <a:extLst>
                <a:ext uri="{FF2B5EF4-FFF2-40B4-BE49-F238E27FC236}">
                  <a16:creationId xmlns:a16="http://schemas.microsoft.com/office/drawing/2014/main" id="{965EE964-573D-1A7E-7690-8BD94B7F9C0F}"/>
                </a:ext>
              </a:extLst>
            </p:cNvPr>
            <p:cNvSpPr/>
            <p:nvPr/>
          </p:nvSpPr>
          <p:spPr>
            <a:xfrm>
              <a:off x="1458794" y="4938181"/>
              <a:ext cx="2171700" cy="324803"/>
            </a:xfrm>
            <a:prstGeom prst="roundRect">
              <a:avLst>
                <a:gd name="adj" fmla="val 50000"/>
              </a:avLst>
            </a:prstGeom>
            <a:solidFill>
              <a:srgbClr val="FCB42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tx1"/>
                  </a:solidFill>
                </a:rPr>
                <a:t>Compatibilidad</a:t>
              </a:r>
              <a:r>
                <a:rPr lang="en-US" sz="1200" dirty="0">
                  <a:solidFill>
                    <a:schemeClr val="tx1"/>
                  </a:solidFill>
                </a:rPr>
                <a:t> de </a:t>
              </a:r>
              <a:r>
                <a:rPr lang="en-US" sz="1200" dirty="0" err="1">
                  <a:solidFill>
                    <a:schemeClr val="tx1"/>
                  </a:solidFill>
                </a:rPr>
                <a:t>Pantallas</a:t>
              </a:r>
              <a:endParaRPr lang="es-CL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" name="Grupo 4">
            <a:extLst>
              <a:ext uri="{FF2B5EF4-FFF2-40B4-BE49-F238E27FC236}">
                <a16:creationId xmlns:a16="http://schemas.microsoft.com/office/drawing/2014/main" id="{7723D446-03F3-E991-399C-8D9B143226EF}"/>
              </a:ext>
            </a:extLst>
          </p:cNvPr>
          <p:cNvGrpSpPr/>
          <p:nvPr/>
        </p:nvGrpSpPr>
        <p:grpSpPr>
          <a:xfrm>
            <a:off x="4697097" y="1790897"/>
            <a:ext cx="2760421" cy="3714553"/>
            <a:chOff x="4697097" y="1790897"/>
            <a:chExt cx="2760421" cy="3714553"/>
          </a:xfrm>
        </p:grpSpPr>
        <p:grpSp>
          <p:nvGrpSpPr>
            <p:cNvPr id="24" name="Grupo 23">
              <a:extLst>
                <a:ext uri="{FF2B5EF4-FFF2-40B4-BE49-F238E27FC236}">
                  <a16:creationId xmlns:a16="http://schemas.microsoft.com/office/drawing/2014/main" id="{325F1251-18FB-2062-FF93-440A69F61040}"/>
                </a:ext>
              </a:extLst>
            </p:cNvPr>
            <p:cNvGrpSpPr/>
            <p:nvPr/>
          </p:nvGrpSpPr>
          <p:grpSpPr>
            <a:xfrm>
              <a:off x="4697097" y="1790897"/>
              <a:ext cx="2760421" cy="3714553"/>
              <a:chOff x="3729279" y="1790897"/>
              <a:chExt cx="2760421" cy="3714553"/>
            </a:xfrm>
          </p:grpSpPr>
          <p:sp>
            <p:nvSpPr>
              <p:cNvPr id="26" name="Rectángulo: esquinas redondeadas 25">
                <a:extLst>
                  <a:ext uri="{FF2B5EF4-FFF2-40B4-BE49-F238E27FC236}">
                    <a16:creationId xmlns:a16="http://schemas.microsoft.com/office/drawing/2014/main" id="{A88D3274-FB98-9283-8429-9045DEDAAE96}"/>
                  </a:ext>
                </a:extLst>
              </p:cNvPr>
              <p:cNvSpPr/>
              <p:nvPr/>
            </p:nvSpPr>
            <p:spPr>
              <a:xfrm>
                <a:off x="3729279" y="1790897"/>
                <a:ext cx="2652668" cy="3714553"/>
              </a:xfrm>
              <a:prstGeom prst="roundRect">
                <a:avLst>
                  <a:gd name="adj" fmla="val 11111"/>
                </a:avLst>
              </a:prstGeom>
              <a:noFill/>
              <a:ln>
                <a:solidFill>
                  <a:srgbClr val="5D616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L"/>
              </a:p>
            </p:txBody>
          </p:sp>
          <p:sp>
            <p:nvSpPr>
              <p:cNvPr id="27" name="Triángulo isósceles 26">
                <a:extLst>
                  <a:ext uri="{FF2B5EF4-FFF2-40B4-BE49-F238E27FC236}">
                    <a16:creationId xmlns:a16="http://schemas.microsoft.com/office/drawing/2014/main" id="{72D9FE4E-B2AC-7B98-D2C3-2896C2A8E628}"/>
                  </a:ext>
                </a:extLst>
              </p:cNvPr>
              <p:cNvSpPr/>
              <p:nvPr/>
            </p:nvSpPr>
            <p:spPr>
              <a:xfrm rot="5400000">
                <a:off x="6312000" y="3594297"/>
                <a:ext cx="247647" cy="107753"/>
              </a:xfrm>
              <a:prstGeom prst="triangle">
                <a:avLst/>
              </a:prstGeom>
              <a:solidFill>
                <a:srgbClr val="5D616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L"/>
              </a:p>
            </p:txBody>
          </p:sp>
        </p:grpSp>
        <p:sp>
          <p:nvSpPr>
            <p:cNvPr id="28" name="Rectángulo: esquinas redondeadas 27">
              <a:extLst>
                <a:ext uri="{FF2B5EF4-FFF2-40B4-BE49-F238E27FC236}">
                  <a16:creationId xmlns:a16="http://schemas.microsoft.com/office/drawing/2014/main" id="{1B52DC98-5BDA-6179-3B75-D86E710A8B2A}"/>
                </a:ext>
              </a:extLst>
            </p:cNvPr>
            <p:cNvSpPr/>
            <p:nvPr/>
          </p:nvSpPr>
          <p:spPr>
            <a:xfrm>
              <a:off x="4953498" y="4938180"/>
              <a:ext cx="2171700" cy="324803"/>
            </a:xfrm>
            <a:prstGeom prst="roundRect">
              <a:avLst>
                <a:gd name="adj" fmla="val 50000"/>
              </a:avLst>
            </a:prstGeom>
            <a:solidFill>
              <a:srgbClr val="FCB42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tx1"/>
                  </a:solidFill>
                </a:rPr>
                <a:t>Rendimiento</a:t>
              </a:r>
              <a:r>
                <a:rPr lang="en-US" sz="1200" dirty="0">
                  <a:solidFill>
                    <a:schemeClr val="tx1"/>
                  </a:solidFill>
                </a:rPr>
                <a:t> </a:t>
              </a:r>
              <a:r>
                <a:rPr lang="en-US" sz="1200" dirty="0" err="1">
                  <a:solidFill>
                    <a:schemeClr val="tx1"/>
                  </a:solidFill>
                </a:rPr>
                <a:t>en</a:t>
              </a:r>
              <a:r>
                <a:rPr lang="en-US" sz="1200" dirty="0">
                  <a:solidFill>
                    <a:schemeClr val="tx1"/>
                  </a:solidFill>
                </a:rPr>
                <a:t> </a:t>
              </a:r>
              <a:r>
                <a:rPr lang="en-US" sz="1200" dirty="0" err="1">
                  <a:solidFill>
                    <a:schemeClr val="tx1"/>
                  </a:solidFill>
                </a:rPr>
                <a:t>Tiempo</a:t>
              </a:r>
              <a:r>
                <a:rPr lang="en-US" sz="1200" dirty="0">
                  <a:solidFill>
                    <a:schemeClr val="tx1"/>
                  </a:solidFill>
                </a:rPr>
                <a:t> Real</a:t>
              </a:r>
              <a:endParaRPr lang="es-CL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1295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5CAF1C-C477-DFDD-8A28-1D5098B0B211}"/>
              </a:ext>
            </a:extLst>
          </p:cNvPr>
          <p:cNvSpPr txBox="1"/>
          <p:nvPr/>
        </p:nvSpPr>
        <p:spPr>
          <a:xfrm>
            <a:off x="3649508" y="2686555"/>
            <a:ext cx="55430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6600" dirty="0"/>
              <a:t>Demostración</a:t>
            </a:r>
          </a:p>
        </p:txBody>
      </p:sp>
    </p:spTree>
    <p:extLst>
      <p:ext uri="{BB962C8B-B14F-4D97-AF65-F5344CB8AC3E}">
        <p14:creationId xmlns:p14="http://schemas.microsoft.com/office/powerpoint/2010/main" val="5600038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0BFDEA41A5D8B46AA5DA2E2389CBE4E" ma:contentTypeVersion="19" ma:contentTypeDescription="Crear nuevo documento." ma:contentTypeScope="" ma:versionID="8582924e0409c10a8a1fc1eca5dfbb2e">
  <xsd:schema xmlns:xsd="http://www.w3.org/2001/XMLSchema" xmlns:xs="http://www.w3.org/2001/XMLSchema" xmlns:p="http://schemas.microsoft.com/office/2006/metadata/properties" xmlns:ns2="d0daa353-f819-43d1-badf-ce69fea8800d" xmlns:ns3="edc1eb1c-f9b5-429a-a0ce-702847a0aa2d" targetNamespace="http://schemas.microsoft.com/office/2006/metadata/properties" ma:root="true" ma:fieldsID="e4d7d6d0f63e48ebe5e4a9f31787ab41" ns2:_="" ns3:_="">
    <xsd:import namespace="d0daa353-f819-43d1-badf-ce69fea8800d"/>
    <xsd:import namespace="edc1eb1c-f9b5-429a-a0ce-702847a0aa2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Fechayhora" minOccurs="0"/>
                <xsd:element ref="ns2:Fecha_x0020_de_x0020_creaci_x00f3_n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daa353-f819-43d1-badf-ce69fea880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Fechayhora" ma:index="20" nillable="true" ma:displayName="Fecha y hora" ma:format="DateTime" ma:internalName="Fechayhora">
      <xsd:simpleType>
        <xsd:restriction base="dms:DateTime"/>
      </xsd:simpleType>
    </xsd:element>
    <xsd:element name="Fecha_x0020_de_x0020_creaci_x00f3_n" ma:index="21" nillable="true" ma:displayName="Fecha de creación" ma:format="DateTime" ma:internalName="Fecha_x0020_de_x0020_creaci_x00f3_n">
      <xsd:simpleType>
        <xsd:restriction base="dms:DateTime"/>
      </xsd:simpleType>
    </xsd:element>
    <xsd:element name="lcf76f155ced4ddcb4097134ff3c332f" ma:index="23" nillable="true" ma:taxonomy="true" ma:internalName="lcf76f155ced4ddcb4097134ff3c332f" ma:taxonomyFieldName="MediaServiceImageTags" ma:displayName="Etiquetas de imagen" ma:readOnly="false" ma:fieldId="{5cf76f15-5ced-4ddc-b409-7134ff3c332f}" ma:taxonomyMulti="true" ma:sspId="e2f773bf-f00b-42a6-8b07-050935be226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c1eb1c-f9b5-429a-a0ce-702847a0aa2d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9beb23f2-04a0-4483-9f40-448d491ccbe9}" ma:internalName="TaxCatchAll" ma:showField="CatchAllData" ma:web="edc1eb1c-f9b5-429a-a0ce-702847a0aa2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0daa353-f819-43d1-badf-ce69fea8800d">
      <Terms xmlns="http://schemas.microsoft.com/office/infopath/2007/PartnerControls"/>
    </lcf76f155ced4ddcb4097134ff3c332f>
    <Fecha_x0020_de_x0020_creaci_x00f3_n xmlns="d0daa353-f819-43d1-badf-ce69fea8800d" xsi:nil="true"/>
    <TaxCatchAll xmlns="edc1eb1c-f9b5-429a-a0ce-702847a0aa2d" xsi:nil="true"/>
    <Fechayhora xmlns="d0daa353-f819-43d1-badf-ce69fea8800d" xsi:nil="true"/>
  </documentManagement>
</p:properties>
</file>

<file path=customXml/itemProps1.xml><?xml version="1.0" encoding="utf-8"?>
<ds:datastoreItem xmlns:ds="http://schemas.openxmlformats.org/officeDocument/2006/customXml" ds:itemID="{76C02A10-B651-4A19-82DC-BD0E6F0F33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0daa353-f819-43d1-badf-ce69fea8800d"/>
    <ds:schemaRef ds:uri="edc1eb1c-f9b5-429a-a0ce-702847a0aa2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039C1AD-F522-40CC-8274-8A425BE0F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CFA87EA-B44E-4EFC-9EBC-388E2126912C}">
  <ds:schemaRefs>
    <ds:schemaRef ds:uri="http://purl.org/dc/dcmitype/"/>
    <ds:schemaRef ds:uri="d0daa353-f819-43d1-badf-ce69fea8800d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edc1eb1c-f9b5-429a-a0ce-702847a0aa2d"/>
    <ds:schemaRef ds:uri="http://purl.org/dc/elements/1.1/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952</TotalTime>
  <Words>279</Words>
  <Application>Microsoft Macintosh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Times New Roman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Rodrigo Muñoz M.</dc:creator>
  <cp:lastModifiedBy>Microsoft Office User</cp:lastModifiedBy>
  <cp:revision>34</cp:revision>
  <dcterms:created xsi:type="dcterms:W3CDTF">2024-02-19T13:00:38Z</dcterms:created>
  <dcterms:modified xsi:type="dcterms:W3CDTF">2024-10-07T01:05:31Z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0x01010070BFDEA41A5D8B46AA5DA2E2389CBE4E</vt:lpwstr>
  </property>
  <property fmtid="{D5CDD505-2E9C-101B-9397-08002B2CF9AE}" pid="3" name="MediaServiceImageTags">
    <vt:lpwstr/>
  </property>
</Properties>
</file>

<file path=docProps/thumbnail.jpeg>
</file>